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80" r:id="rId3"/>
    <p:sldId id="281" r:id="rId4"/>
    <p:sldId id="285" r:id="rId5"/>
    <p:sldId id="267" r:id="rId6"/>
    <p:sldId id="279" r:id="rId7"/>
    <p:sldId id="282" r:id="rId8"/>
    <p:sldId id="283" r:id="rId9"/>
    <p:sldId id="287" r:id="rId10"/>
    <p:sldId id="289" r:id="rId11"/>
    <p:sldId id="288" r:id="rId12"/>
    <p:sldId id="28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727AB6-C4B1-4403-A2A6-74C4C7E03B5C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290CE-9FB5-48E5-BB9F-7D16F0B6C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2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19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1566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Alicia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3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Alicia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19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Alicia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62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Alicia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27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918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Alicia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36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Alicia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04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730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Karen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290CE-9FB5-48E5-BB9F-7D16F0B6CB5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0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36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29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56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58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497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65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2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51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23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8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71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0531C-B78A-45E0-9FB9-4C08F09DF71E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93107-DDD7-4C0D-8C7C-9CF4236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49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CanadaStandard2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adacollege.edu/planningbudgetingcouncil/members.ph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1442403"/>
            <a:ext cx="9144000" cy="2387600"/>
          </a:xfrm>
        </p:spPr>
        <p:txBody>
          <a:bodyPr/>
          <a:lstStyle/>
          <a:p>
            <a:r>
              <a:rPr lang="en-US" dirty="0" smtClean="0"/>
              <a:t>Accreditation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249119"/>
            <a:ext cx="9144000" cy="206505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Alicia Aguirre, Co-Chair</a:t>
            </a:r>
          </a:p>
          <a:p>
            <a:r>
              <a:rPr lang="en-US" dirty="0" smtClean="0"/>
              <a:t>Karen Engel, Co-Chair</a:t>
            </a:r>
          </a:p>
          <a:p>
            <a:endParaRPr lang="en-US" dirty="0" smtClean="0"/>
          </a:p>
          <a:p>
            <a:r>
              <a:rPr lang="en-US" dirty="0" smtClean="0"/>
              <a:t>October 10, 2018</a:t>
            </a:r>
          </a:p>
          <a:p>
            <a:r>
              <a:rPr lang="en-US" dirty="0" smtClean="0"/>
              <a:t>FLEX DAY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3937" y="1182688"/>
            <a:ext cx="252412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look for in the ISER: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59814" cy="45541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When reviewing the analysis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Is there a clear </a:t>
            </a:r>
            <a:r>
              <a:rPr lang="en-US" dirty="0"/>
              <a:t>explanation of how things work</a:t>
            </a:r>
            <a:r>
              <a:rPr lang="en-US" dirty="0" smtClean="0"/>
              <a:t>, how we do things that meet the standard?</a:t>
            </a:r>
          </a:p>
          <a:p>
            <a:r>
              <a:rPr lang="en-US" dirty="0" smtClean="0"/>
              <a:t>No new evidence!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03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Providing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 only </a:t>
            </a:r>
            <a:r>
              <a:rPr lang="en-US" dirty="0"/>
              <a:t>in Google: 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bit.ly/CanadaStandard2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Read the Standard carefully!</a:t>
            </a:r>
          </a:p>
          <a:p>
            <a:r>
              <a:rPr lang="en-US" dirty="0" smtClean="0"/>
              <a:t>Please provide feedback in FEEDBACK </a:t>
            </a:r>
            <a:r>
              <a:rPr lang="en-US" smtClean="0"/>
              <a:t>TEMPLATE </a:t>
            </a:r>
            <a:endParaRPr lang="en-US"/>
          </a:p>
          <a:p>
            <a:pPr lvl="1"/>
            <a:r>
              <a:rPr lang="en-US" smtClean="0"/>
              <a:t>Evidence </a:t>
            </a:r>
            <a:r>
              <a:rPr lang="en-US" dirty="0" smtClean="0"/>
              <a:t>of Meeting the Standard</a:t>
            </a:r>
          </a:p>
          <a:p>
            <a:pPr lvl="1"/>
            <a:r>
              <a:rPr lang="en-US" dirty="0" smtClean="0"/>
              <a:t>Analysis and Evaluation</a:t>
            </a:r>
          </a:p>
          <a:p>
            <a:r>
              <a:rPr lang="en-US" dirty="0" smtClean="0"/>
              <a:t>Standard II Co-Chairs:  Char Perlas and David Meckler and Standard II Tri-Chairs - please raise hands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82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Please move to one of three groups: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55319" y="2008505"/>
            <a:ext cx="1102974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Standard II.A – Instructional Programs (16)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Standard II.B – Library and Learning Support Services (3)</a:t>
            </a: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Standard II.C – Student Services (8)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892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35250"/>
            <a:ext cx="11910862" cy="4873558"/>
          </a:xfrm>
        </p:spPr>
        <p:txBody>
          <a:bodyPr/>
          <a:lstStyle/>
          <a:p>
            <a:pPr lvl="1"/>
            <a:r>
              <a:rPr lang="en-US" sz="3200" dirty="0" smtClean="0"/>
              <a:t>Timeline</a:t>
            </a:r>
          </a:p>
          <a:p>
            <a:pPr lvl="1"/>
            <a:r>
              <a:rPr lang="en-US" sz="3200" dirty="0" smtClean="0"/>
              <a:t>What are Quality Focus Projects?</a:t>
            </a:r>
          </a:p>
          <a:p>
            <a:pPr lvl="1"/>
            <a:r>
              <a:rPr lang="en-US" sz="3200" dirty="0" smtClean="0"/>
              <a:t>Small groups (5-7 people each) work on shaping projects</a:t>
            </a:r>
            <a:endParaRPr lang="en-US" sz="3200" dirty="0"/>
          </a:p>
          <a:p>
            <a:pPr lvl="1"/>
            <a:r>
              <a:rPr lang="en-US" sz="3200" dirty="0" smtClean="0"/>
              <a:t>Standard II</a:t>
            </a:r>
          </a:p>
          <a:p>
            <a:pPr lvl="1"/>
            <a:r>
              <a:rPr lang="en-US" sz="3200" dirty="0" smtClean="0"/>
              <a:t>What to look for in an Institutional Self-Evaluation Report (ISER)</a:t>
            </a:r>
          </a:p>
          <a:p>
            <a:pPr lvl="1"/>
            <a:r>
              <a:rPr lang="en-US" sz="3200" dirty="0" smtClean="0"/>
              <a:t>Small groups provide input on Standard II (27 different parts)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38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2369" y="4004442"/>
            <a:ext cx="4878114" cy="8618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October 10        November 2       December 19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5746528" y="4004442"/>
            <a:ext cx="1442545" cy="8618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February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2019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7203" y="4004442"/>
            <a:ext cx="932793" cy="8618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April 16 2019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008801" y="4004442"/>
            <a:ext cx="1443199" cy="8618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Sept. 30 – Oct. 3 2019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188984" y="2725820"/>
            <a:ext cx="0" cy="115613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00405" y="1546901"/>
            <a:ext cx="1177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Today!  Gather Feedback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83878" y="2536486"/>
            <a:ext cx="13085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First Draft Complete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4131223" y="1650640"/>
            <a:ext cx="12559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Second Draft Complete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5877415" y="2256742"/>
            <a:ext cx="1177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All-Campus Forum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7236371" y="1461676"/>
            <a:ext cx="11771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ISER to SMCCD Board for Approval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8550817" y="2252668"/>
            <a:ext cx="11771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Submit ISER to ACCJC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10091571" y="1402381"/>
            <a:ext cx="11771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ACCJC Visiting Team here</a:t>
            </a:r>
            <a:endParaRPr lang="en-US" sz="2000" dirty="0"/>
          </a:p>
        </p:txBody>
      </p:sp>
      <p:sp>
        <p:nvSpPr>
          <p:cNvPr id="18" name="Rectangle 17"/>
          <p:cNvSpPr/>
          <p:nvPr/>
        </p:nvSpPr>
        <p:spPr>
          <a:xfrm>
            <a:off x="8418126" y="4004442"/>
            <a:ext cx="1442545" cy="8618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August 2019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725711" y="2746840"/>
            <a:ext cx="0" cy="115613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824950" y="2725820"/>
            <a:ext cx="0" cy="115613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0730400" y="2725820"/>
            <a:ext cx="0" cy="115613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2" idx="2"/>
          </p:cNvCxnSpPr>
          <p:nvPr/>
        </p:nvCxnSpPr>
        <p:spPr>
          <a:xfrm>
            <a:off x="3038147" y="3244372"/>
            <a:ext cx="0" cy="63758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6467799" y="3303889"/>
            <a:ext cx="0" cy="63758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9139397" y="3270652"/>
            <a:ext cx="0" cy="63758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987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43502" y="3034042"/>
            <a:ext cx="10515600" cy="2852737"/>
          </a:xfrm>
        </p:spPr>
        <p:txBody>
          <a:bodyPr/>
          <a:lstStyle/>
          <a:p>
            <a:r>
              <a:rPr lang="en-US" dirty="0" smtClean="0"/>
              <a:t>Quality focus “projects”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3502" y="672663"/>
            <a:ext cx="6936617" cy="370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2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10515600" cy="1325563"/>
          </a:xfrm>
        </p:spPr>
        <p:txBody>
          <a:bodyPr/>
          <a:lstStyle/>
          <a:p>
            <a:r>
              <a:rPr lang="en-US" b="1" dirty="0" smtClean="0"/>
              <a:t>Quality Focus Essay Requirements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88403"/>
            <a:ext cx="11399520" cy="5455920"/>
          </a:xfrm>
        </p:spPr>
        <p:txBody>
          <a:bodyPr>
            <a:noAutofit/>
          </a:bodyPr>
          <a:lstStyle/>
          <a:p>
            <a:r>
              <a:rPr lang="en-US" sz="2000" dirty="0" smtClean="0"/>
              <a:t>2-3 quality focus “projects”</a:t>
            </a:r>
          </a:p>
          <a:p>
            <a:r>
              <a:rPr lang="en-US" sz="2000" dirty="0" smtClean="0"/>
              <a:t>5000 words max</a:t>
            </a:r>
          </a:p>
          <a:p>
            <a:r>
              <a:rPr lang="en-US" sz="2000" b="1" dirty="0" smtClean="0"/>
              <a:t>Identification of the Projects</a:t>
            </a:r>
            <a:r>
              <a:rPr lang="en-US" sz="2000" dirty="0" smtClean="0"/>
              <a:t>: The projects should be vital to the long-term improvement of student learning and achievement over a multi-year period;</a:t>
            </a:r>
          </a:p>
          <a:p>
            <a:r>
              <a:rPr lang="en-US" sz="2000" b="1" dirty="0" smtClean="0"/>
              <a:t>Desired Goals/Outcomes</a:t>
            </a:r>
            <a:r>
              <a:rPr lang="en-US" sz="2000" dirty="0" smtClean="0"/>
              <a:t>: The QFE should describe specific, well-defined goals expected to lead to observable results;</a:t>
            </a:r>
          </a:p>
          <a:p>
            <a:r>
              <a:rPr lang="en-US" sz="2000" b="1" dirty="0" smtClean="0"/>
              <a:t>Actions/Steps to be Implemented</a:t>
            </a:r>
            <a:r>
              <a:rPr lang="en-US" sz="2000" dirty="0" smtClean="0"/>
              <a:t>: The QFE (or an Appendix to the QFE) should provide the steps to be implemented for each project;</a:t>
            </a:r>
          </a:p>
          <a:p>
            <a:r>
              <a:rPr lang="en-US" sz="2000" b="1" dirty="0" smtClean="0"/>
              <a:t>Timeline</a:t>
            </a:r>
            <a:r>
              <a:rPr lang="en-US" sz="2000" dirty="0" smtClean="0"/>
              <a:t>: The QFE (or Appendix) should include a calendaring of all steps to be implemented;</a:t>
            </a:r>
          </a:p>
          <a:p>
            <a:r>
              <a:rPr lang="en-US" sz="2000" b="1" dirty="0" smtClean="0"/>
              <a:t>Responsible Parties</a:t>
            </a:r>
            <a:r>
              <a:rPr lang="en-US" sz="2000" dirty="0" smtClean="0"/>
              <a:t>: The QFE should provide clear lines of responsibility for implementation and sustainability;</a:t>
            </a:r>
          </a:p>
          <a:p>
            <a:r>
              <a:rPr lang="en-US" sz="2000" b="1" dirty="0" smtClean="0"/>
              <a:t>Resources</a:t>
            </a:r>
            <a:r>
              <a:rPr lang="en-US" sz="2000" dirty="0" smtClean="0"/>
              <a:t>: The QFE should include a realistic plan for the resources (human, physical, technology, or financial resources) the institution will need in order to implement and sustain the projects;</a:t>
            </a:r>
          </a:p>
          <a:p>
            <a:r>
              <a:rPr lang="en-US" sz="2000" b="1" dirty="0" smtClean="0"/>
              <a:t>Assessment</a:t>
            </a:r>
            <a:r>
              <a:rPr lang="en-US" sz="2000" dirty="0" smtClean="0"/>
              <a:t>: The QFE should include the institution’s plan for evaluating the outcomes and effectiveness of the projects.</a:t>
            </a:r>
          </a:p>
        </p:txBody>
      </p:sp>
    </p:spTree>
    <p:extLst>
      <p:ext uri="{BB962C8B-B14F-4D97-AF65-F5344CB8AC3E}">
        <p14:creationId xmlns:p14="http://schemas.microsoft.com/office/powerpoint/2010/main" val="23026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833" y="759428"/>
            <a:ext cx="11231106" cy="1325563"/>
          </a:xfrm>
        </p:spPr>
        <p:txBody>
          <a:bodyPr>
            <a:normAutofit fontScale="90000"/>
          </a:bodyPr>
          <a:lstStyle/>
          <a:p>
            <a:r>
              <a:rPr lang="en-US" sz="4900" b="1" dirty="0"/>
              <a:t>Identify barriers to student entry, </a:t>
            </a:r>
            <a:r>
              <a:rPr lang="en-US" sz="4900" b="1" dirty="0" smtClean="0"/>
              <a:t>persistence, and completion and </a:t>
            </a:r>
            <a:r>
              <a:rPr lang="en-US" sz="4900" b="1" dirty="0"/>
              <a:t>address </a:t>
            </a:r>
            <a:r>
              <a:rPr lang="en-US" sz="4900" b="1" dirty="0" smtClean="0"/>
              <a:t>them systematically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379" y="2084991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Capture student voice</a:t>
            </a:r>
          </a:p>
          <a:p>
            <a:r>
              <a:rPr lang="en-US" dirty="0" smtClean="0"/>
              <a:t>AB 705 (enhance pre-transfer student outcomes) </a:t>
            </a:r>
          </a:p>
          <a:p>
            <a:r>
              <a:rPr lang="en-US" dirty="0"/>
              <a:t>Streamline business processes and student on-boarding</a:t>
            </a:r>
          </a:p>
          <a:p>
            <a:r>
              <a:rPr lang="en-US" dirty="0"/>
              <a:t>Re-instate First Year Experience programming for all students</a:t>
            </a:r>
          </a:p>
          <a:p>
            <a:r>
              <a:rPr lang="en-US" dirty="0" smtClean="0"/>
              <a:t>Academic pathways alignment (meta majors?)</a:t>
            </a:r>
          </a:p>
          <a:p>
            <a:r>
              <a:rPr lang="en-US" dirty="0" smtClean="0"/>
              <a:t>Improve course scheduling (including term length) to facilitate student on-time completion</a:t>
            </a:r>
          </a:p>
          <a:p>
            <a:r>
              <a:rPr lang="en-US" dirty="0" smtClean="0"/>
              <a:t>Institutionalize and scale STEM Center innovations that support entry, persistence and completion</a:t>
            </a:r>
          </a:p>
          <a:p>
            <a:r>
              <a:rPr lang="en-US" dirty="0" smtClean="0"/>
              <a:t>Address transportation, housing, childcare, food and other barriers, where possible:  Shuttle</a:t>
            </a:r>
          </a:p>
          <a:p>
            <a:r>
              <a:rPr lang="en-US" dirty="0" smtClean="0"/>
              <a:t>Address barriers to employment or transfer for completing students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98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 dirty="0" smtClean="0"/>
              <a:t>Please join a </a:t>
            </a:r>
            <a:br>
              <a:rPr lang="en-US" sz="5400" b="1" dirty="0" smtClean="0"/>
            </a:br>
            <a:r>
              <a:rPr lang="en-US" sz="5400" b="1" dirty="0" smtClean="0"/>
              <a:t>Small Table Group by Project/Topic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52747" cy="481580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Student Voice</a:t>
            </a:r>
            <a:endParaRPr lang="en-US" dirty="0"/>
          </a:p>
          <a:p>
            <a:r>
              <a:rPr lang="en-US" dirty="0"/>
              <a:t>AB 705 </a:t>
            </a:r>
          </a:p>
          <a:p>
            <a:r>
              <a:rPr lang="en-US" dirty="0" smtClean="0"/>
              <a:t>Business processes</a:t>
            </a:r>
          </a:p>
          <a:p>
            <a:r>
              <a:rPr lang="en-US" dirty="0" smtClean="0"/>
              <a:t>First </a:t>
            </a:r>
            <a:r>
              <a:rPr lang="en-US" dirty="0"/>
              <a:t>Year Experience </a:t>
            </a:r>
            <a:endParaRPr lang="en-US" dirty="0" smtClean="0"/>
          </a:p>
          <a:p>
            <a:r>
              <a:rPr lang="en-US" dirty="0" smtClean="0"/>
              <a:t>Academic </a:t>
            </a:r>
            <a:r>
              <a:rPr lang="en-US" dirty="0"/>
              <a:t>pathways </a:t>
            </a:r>
          </a:p>
          <a:p>
            <a:r>
              <a:rPr lang="en-US" dirty="0" smtClean="0"/>
              <a:t>Course Schedule</a:t>
            </a:r>
            <a:endParaRPr lang="en-US" dirty="0"/>
          </a:p>
          <a:p>
            <a:r>
              <a:rPr lang="en-US" dirty="0" smtClean="0"/>
              <a:t>STEM Center</a:t>
            </a:r>
            <a:endParaRPr lang="en-US" dirty="0"/>
          </a:p>
          <a:p>
            <a:r>
              <a:rPr lang="en-US" dirty="0" smtClean="0"/>
              <a:t>Basic Needs Barriers: </a:t>
            </a:r>
            <a:r>
              <a:rPr lang="en-US" dirty="0"/>
              <a:t>transportation, housing, childcare, food </a:t>
            </a:r>
            <a:endParaRPr lang="en-US" dirty="0" smtClean="0"/>
          </a:p>
          <a:p>
            <a:r>
              <a:rPr lang="en-US" dirty="0" smtClean="0"/>
              <a:t>Employment</a:t>
            </a:r>
          </a:p>
          <a:p>
            <a:r>
              <a:rPr lang="en-US" dirty="0"/>
              <a:t>T</a:t>
            </a:r>
            <a:r>
              <a:rPr lang="en-US" dirty="0" smtClean="0"/>
              <a:t>ransfer barriers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45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II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51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look for in the ISER: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859814" cy="45541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 smtClean="0"/>
              <a:t>When presenting evidence:</a:t>
            </a:r>
          </a:p>
          <a:p>
            <a:pPr marL="514350" indent="-514350">
              <a:buAutoNum type="arabicParenBoth"/>
            </a:pPr>
            <a:r>
              <a:rPr lang="en-US" dirty="0" smtClean="0"/>
              <a:t>name </a:t>
            </a:r>
            <a:r>
              <a:rPr lang="en-US" dirty="0"/>
              <a:t>the document, in this case </a:t>
            </a:r>
            <a:r>
              <a:rPr lang="en-US" i="1" dirty="0"/>
              <a:t>a committee roster</a:t>
            </a:r>
            <a:r>
              <a:rPr lang="en-US" dirty="0"/>
              <a:t>; </a:t>
            </a:r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provide a </a:t>
            </a:r>
            <a:r>
              <a:rPr lang="en-US" dirty="0"/>
              <a:t>link to the document; and </a:t>
            </a:r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succinctly </a:t>
            </a:r>
            <a:r>
              <a:rPr lang="en-US" dirty="0"/>
              <a:t>explain what the document is evidence of in relation to the Standard. </a:t>
            </a:r>
            <a:endParaRPr lang="en-US" dirty="0" smtClean="0"/>
          </a:p>
          <a:p>
            <a:pPr marL="514350" indent="-514350">
              <a:buAutoNum type="arabicParenBoth"/>
            </a:pPr>
            <a:endParaRPr lang="en-US" dirty="0"/>
          </a:p>
          <a:p>
            <a:r>
              <a:rPr lang="en-US" dirty="0"/>
              <a:t>The roster of the Planning and Budgeting Council (</a:t>
            </a:r>
            <a:r>
              <a:rPr lang="en-US" u="sng" dirty="0">
                <a:hlinkClick r:id="rId3"/>
              </a:rPr>
              <a:t>IV.A.1-1</a:t>
            </a:r>
            <a:r>
              <a:rPr lang="en-US" dirty="0"/>
              <a:t>) demonstrates broad participation by constituent groups. The Council is composed of faculty, staff, administrators, and students from across the campus community.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2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</TotalTime>
  <Words>636</Words>
  <Application>Microsoft Office PowerPoint</Application>
  <PresentationFormat>Widescreen</PresentationFormat>
  <Paragraphs>107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Accreditation </vt:lpstr>
      <vt:lpstr>Agenda</vt:lpstr>
      <vt:lpstr>Timeline</vt:lpstr>
      <vt:lpstr>Quality focus “projects”</vt:lpstr>
      <vt:lpstr>Quality Focus Essay Requirements</vt:lpstr>
      <vt:lpstr>Identify barriers to student entry, persistence, and completion and address them systematically </vt:lpstr>
      <vt:lpstr>Please join a  Small Table Group by Project/Topic</vt:lpstr>
      <vt:lpstr>Standard II </vt:lpstr>
      <vt:lpstr>What to look for in the ISER:</vt:lpstr>
      <vt:lpstr>What to look for in the ISER:</vt:lpstr>
      <vt:lpstr>Providing Feedback</vt:lpstr>
      <vt:lpstr>Please move to one of three groups: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Focus Essay</dc:title>
  <dc:creator>Engel, Karen</dc:creator>
  <cp:lastModifiedBy>Engel, Karen</cp:lastModifiedBy>
  <cp:revision>68</cp:revision>
  <dcterms:created xsi:type="dcterms:W3CDTF">2018-09-06T15:13:34Z</dcterms:created>
  <dcterms:modified xsi:type="dcterms:W3CDTF">2018-10-10T03:45:41Z</dcterms:modified>
</cp:coreProperties>
</file>